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73" r:id="rId3"/>
    <p:sldId id="276" r:id="rId4"/>
    <p:sldId id="258" r:id="rId5"/>
    <p:sldId id="274" r:id="rId6"/>
    <p:sldId id="275" r:id="rId7"/>
    <p:sldId id="265" r:id="rId8"/>
    <p:sldId id="260" r:id="rId9"/>
    <p:sldId id="277" r:id="rId10"/>
    <p:sldId id="281" r:id="rId11"/>
    <p:sldId id="278" r:id="rId12"/>
    <p:sldId id="279" r:id="rId13"/>
    <p:sldId id="282" r:id="rId14"/>
    <p:sldId id="280" r:id="rId15"/>
    <p:sldId id="283" r:id="rId16"/>
    <p:sldId id="284" r:id="rId17"/>
    <p:sldId id="264" r:id="rId18"/>
    <p:sldId id="286" r:id="rId19"/>
    <p:sldId id="287" r:id="rId20"/>
    <p:sldId id="288" r:id="rId21"/>
    <p:sldId id="289" r:id="rId22"/>
    <p:sldId id="294" r:id="rId23"/>
    <p:sldId id="291" r:id="rId24"/>
    <p:sldId id="292" r:id="rId25"/>
    <p:sldId id="293" r:id="rId26"/>
    <p:sldId id="296" r:id="rId27"/>
    <p:sldId id="295" r:id="rId28"/>
    <p:sldId id="297" r:id="rId29"/>
    <p:sldId id="298" r:id="rId30"/>
    <p:sldId id="299" r:id="rId31"/>
    <p:sldId id="300" r:id="rId32"/>
    <p:sldId id="28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3" d="100"/>
          <a:sy n="153" d="100"/>
        </p:scale>
        <p:origin x="-96" y="-2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9ACA9-A0DA-DF43-B1B6-A4B7068DF274}" type="datetimeFigureOut">
              <a:rPr lang="en-US" smtClean="0"/>
              <a:t>2/5/12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A1408-B704-C343-B571-445687CFA0AF}" type="slidenum">
              <a:rPr lang="en-US" smtClean="0"/>
              <a:t>‹#›</a:t>
            </a:fld>
            <a:endParaRPr lang="en-US"/>
          </a:p>
        </p:txBody>
      </p:sp>
    </p:spTree>
    <p:extLst>
      <p:ext uri="{BB962C8B-B14F-4D97-AF65-F5344CB8AC3E}">
        <p14:creationId xmlns:p14="http://schemas.microsoft.com/office/powerpoint/2010/main" val="30810750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408-B704-C343-B571-445687CFA0AF}" type="slidenum">
              <a:rPr lang="en-US" smtClean="0"/>
              <a:t>7</a:t>
            </a:fld>
            <a:endParaRPr lang="en-US"/>
          </a:p>
        </p:txBody>
      </p:sp>
    </p:spTree>
    <p:extLst>
      <p:ext uri="{BB962C8B-B14F-4D97-AF65-F5344CB8AC3E}">
        <p14:creationId xmlns:p14="http://schemas.microsoft.com/office/powerpoint/2010/main" val="14125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408-B704-C343-B571-445687CFA0AF}" type="slidenum">
              <a:rPr lang="en-US" smtClean="0"/>
              <a:t>12</a:t>
            </a:fld>
            <a:endParaRPr lang="en-US"/>
          </a:p>
        </p:txBody>
      </p:sp>
    </p:spTree>
    <p:extLst>
      <p:ext uri="{BB962C8B-B14F-4D97-AF65-F5344CB8AC3E}">
        <p14:creationId xmlns:p14="http://schemas.microsoft.com/office/powerpoint/2010/main" val="192212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408-B704-C343-B571-445687CFA0AF}" type="slidenum">
              <a:rPr lang="en-US" smtClean="0"/>
              <a:t>13</a:t>
            </a:fld>
            <a:endParaRPr lang="en-US"/>
          </a:p>
        </p:txBody>
      </p:sp>
    </p:spTree>
    <p:extLst>
      <p:ext uri="{BB962C8B-B14F-4D97-AF65-F5344CB8AC3E}">
        <p14:creationId xmlns:p14="http://schemas.microsoft.com/office/powerpoint/2010/main" val="192212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408-B704-C343-B571-445687CFA0AF}" type="slidenum">
              <a:rPr lang="en-US" smtClean="0"/>
              <a:t>15</a:t>
            </a:fld>
            <a:endParaRPr lang="en-US"/>
          </a:p>
        </p:txBody>
      </p:sp>
    </p:spTree>
    <p:extLst>
      <p:ext uri="{BB962C8B-B14F-4D97-AF65-F5344CB8AC3E}">
        <p14:creationId xmlns:p14="http://schemas.microsoft.com/office/powerpoint/2010/main" val="58263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408-B704-C343-B571-445687CFA0AF}" type="slidenum">
              <a:rPr lang="en-US" smtClean="0"/>
              <a:t>16</a:t>
            </a:fld>
            <a:endParaRPr lang="en-US"/>
          </a:p>
        </p:txBody>
      </p:sp>
    </p:spTree>
    <p:extLst>
      <p:ext uri="{BB962C8B-B14F-4D97-AF65-F5344CB8AC3E}">
        <p14:creationId xmlns:p14="http://schemas.microsoft.com/office/powerpoint/2010/main" val="58263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A1408-B704-C343-B571-445687CFA0AF}" type="slidenum">
              <a:rPr lang="en-US" smtClean="0"/>
              <a:t>18</a:t>
            </a:fld>
            <a:endParaRPr lang="en-US"/>
          </a:p>
        </p:txBody>
      </p:sp>
    </p:spTree>
    <p:extLst>
      <p:ext uri="{BB962C8B-B14F-4D97-AF65-F5344CB8AC3E}">
        <p14:creationId xmlns:p14="http://schemas.microsoft.com/office/powerpoint/2010/main" val="58263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971551"/>
            <a:ext cx="6487668" cy="2364665"/>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143000"/>
            <a:ext cx="6498158" cy="1293650"/>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2" y="2474259"/>
            <a:ext cx="6498159" cy="68748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4079545" cy="871538"/>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9" y="1340892"/>
            <a:ext cx="4079545"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269544"/>
            <a:ext cx="3657600" cy="3988558"/>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276226"/>
            <a:ext cx="1524000" cy="418147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276226"/>
            <a:ext cx="6689726" cy="4181475"/>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2514601"/>
            <a:ext cx="8416925" cy="1102519"/>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9" y="3578272"/>
            <a:ext cx="8416925" cy="729503"/>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272653"/>
            <a:ext cx="8402040" cy="2127647"/>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6" y="1802359"/>
            <a:ext cx="8056563" cy="1021556"/>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6" y="2802004"/>
            <a:ext cx="8056563" cy="1125140"/>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1002717"/>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0682"/>
            <a:ext cx="8042276" cy="100271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089919"/>
            <a:ext cx="3840480" cy="563165"/>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1760562"/>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089919"/>
            <a:ext cx="3840480" cy="563165"/>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1760562"/>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3840480" cy="871538"/>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276225"/>
            <a:ext cx="3840480" cy="4181475"/>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340892"/>
            <a:ext cx="3840480"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200151"/>
            <a:ext cx="8042276" cy="32575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4706751"/>
            <a:ext cx="2133600" cy="273844"/>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2/5/12</a:t>
            </a:fld>
            <a:endParaRPr lang="en-US"/>
          </a:p>
        </p:txBody>
      </p:sp>
      <p:sp>
        <p:nvSpPr>
          <p:cNvPr id="5" name="Footer Placeholder 4"/>
          <p:cNvSpPr>
            <a:spLocks noGrp="1"/>
          </p:cNvSpPr>
          <p:nvPr>
            <p:ph type="ftr" sz="quarter" idx="3"/>
          </p:nvPr>
        </p:nvSpPr>
        <p:spPr>
          <a:xfrm>
            <a:off x="264459" y="4706751"/>
            <a:ext cx="4840941" cy="27384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4706751"/>
            <a:ext cx="990600" cy="273844"/>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87" y="-118"/>
            <a:ext cx="4681062" cy="5143618"/>
          </a:xfrm>
          <a:prstGeom prst="rect">
            <a:avLst/>
          </a:prstGeom>
        </p:spPr>
      </p:pic>
    </p:spTree>
    <p:extLst>
      <p:ext uri="{BB962C8B-B14F-4D97-AF65-F5344CB8AC3E}">
        <p14:creationId xmlns:p14="http://schemas.microsoft.com/office/powerpoint/2010/main" val="3466370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352" y="210593"/>
            <a:ext cx="8847012" cy="4480435"/>
          </a:xfrm>
        </p:spPr>
        <p:txBody>
          <a:bodyPr>
            <a:normAutofit/>
          </a:bodyPr>
          <a:lstStyle/>
          <a:p>
            <a:pPr marL="0" indent="0">
              <a:buNone/>
            </a:pPr>
            <a:r>
              <a:rPr lang="en-US" b="1" dirty="0" smtClean="0"/>
              <a:t>Isaiah 29:11-12</a:t>
            </a:r>
            <a:r>
              <a:rPr lang="en-US" dirty="0" smtClean="0"/>
              <a:t> </a:t>
            </a:r>
          </a:p>
          <a:p>
            <a:pPr marL="0" indent="0">
              <a:buNone/>
            </a:pPr>
            <a:r>
              <a:rPr lang="en-US" dirty="0"/>
              <a:t> </a:t>
            </a:r>
            <a:r>
              <a:rPr lang="en-US" baseline="30000" dirty="0"/>
              <a:t>11</a:t>
            </a:r>
            <a:r>
              <a:rPr lang="en-US" dirty="0"/>
              <a:t> And the vision of all this has become to you like the words of a book that is sealed. When men give it to one who can read, saying, “Read this,” he says, “I cannot, for it is sealed.” </a:t>
            </a:r>
            <a:r>
              <a:rPr lang="en-US" baseline="30000" dirty="0"/>
              <a:t>12</a:t>
            </a:r>
            <a:r>
              <a:rPr lang="en-US" dirty="0"/>
              <a:t> And when they give the book to one who cannot read, saying, “Read this,” he says, “I cannot read.” </a:t>
            </a:r>
          </a:p>
        </p:txBody>
      </p:sp>
    </p:spTree>
    <p:extLst>
      <p:ext uri="{BB962C8B-B14F-4D97-AF65-F5344CB8AC3E}">
        <p14:creationId xmlns:p14="http://schemas.microsoft.com/office/powerpoint/2010/main" val="3151932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1" y="259173"/>
            <a:ext cx="8733115" cy="4884327"/>
          </a:xfrm>
        </p:spPr>
        <p:txBody>
          <a:bodyPr>
            <a:normAutofit fontScale="77500" lnSpcReduction="20000"/>
          </a:bodyPr>
          <a:lstStyle/>
          <a:p>
            <a:pPr marL="0" indent="0">
              <a:buNone/>
            </a:pPr>
            <a:r>
              <a:rPr lang="en-US" dirty="0"/>
              <a:t>I went to the city of New York, and presented the characters which had been translated, with the translation thereof, to Professor Charles Anthon, a gentleman celebrated for his literary attainments. Professor Anthon stated that the translation was correct, more so than any he had before seen translated from the Egyptian. I then showed him those which were not yet translated, and he said that they were Egyptian, </a:t>
            </a:r>
            <a:r>
              <a:rPr lang="en-US" dirty="0" err="1"/>
              <a:t>Chaldaic</a:t>
            </a:r>
            <a:r>
              <a:rPr lang="en-US" dirty="0"/>
              <a:t>, </a:t>
            </a:r>
            <a:r>
              <a:rPr lang="en-US" dirty="0" err="1"/>
              <a:t>Assyriac</a:t>
            </a:r>
            <a:r>
              <a:rPr lang="en-US" dirty="0"/>
              <a:t>, and Arabic; and he said they were true characters. He gave me a certificate, certifying to the people of Palmyra that they were true characters, and that the translation of such of them as had been translated was also correct. . . . He asked me how the young man found out that there were gold plates in the place where he found them. I answered that an angel of God had revealed it unto him. He then said to me, 'Let me see that certificate.' . . . When he took it [he] tore it to pieces, saying that there was no such thing now as ministering of angels, and that if I would bring the plates to him he would translate them. I informed him that part of the plates were sealed, and that I was forbidden to bring them. He replied, 'I cannot read a sealed book.' </a:t>
            </a:r>
          </a:p>
          <a:p>
            <a:pPr marL="0" indent="0">
              <a:buNone/>
            </a:pPr>
            <a:r>
              <a:rPr lang="en-US" sz="2100" i="1" dirty="0" smtClean="0"/>
              <a:t>Testimony </a:t>
            </a:r>
            <a:r>
              <a:rPr lang="en-US" sz="2100" i="1" dirty="0"/>
              <a:t>of Martin Harris in </a:t>
            </a:r>
            <a:r>
              <a:rPr lang="en-US" sz="2100" i="1" dirty="0" smtClean="0"/>
              <a:t>“Joseph </a:t>
            </a:r>
            <a:r>
              <a:rPr lang="en-US" sz="2100" i="1" dirty="0"/>
              <a:t>Smith </a:t>
            </a:r>
            <a:r>
              <a:rPr lang="en-US" sz="2100" i="1" dirty="0" smtClean="0"/>
              <a:t>– History</a:t>
            </a:r>
            <a:r>
              <a:rPr lang="en-US" sz="2100" dirty="0" smtClean="0"/>
              <a:t>”</a:t>
            </a:r>
            <a:endParaRPr lang="en-US" sz="1500" i="1" dirty="0"/>
          </a:p>
        </p:txBody>
      </p:sp>
    </p:spTree>
    <p:extLst>
      <p:ext uri="{BB962C8B-B14F-4D97-AF65-F5344CB8AC3E}">
        <p14:creationId xmlns:p14="http://schemas.microsoft.com/office/powerpoint/2010/main" val="3669303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352" y="210593"/>
            <a:ext cx="8847012" cy="4480435"/>
          </a:xfrm>
        </p:spPr>
        <p:txBody>
          <a:bodyPr>
            <a:normAutofit/>
          </a:bodyPr>
          <a:lstStyle/>
          <a:p>
            <a:pPr marL="0" indent="0">
              <a:buNone/>
            </a:pPr>
            <a:r>
              <a:rPr lang="en-US" sz="2200" b="1" dirty="0"/>
              <a:t>Ezekiel 37:16-17</a:t>
            </a:r>
            <a:r>
              <a:rPr lang="en-US" sz="2200" dirty="0"/>
              <a:t> </a:t>
            </a:r>
            <a:endParaRPr lang="en-US" sz="2200" dirty="0" smtClean="0"/>
          </a:p>
          <a:p>
            <a:pPr marL="0" indent="0">
              <a:buNone/>
            </a:pPr>
            <a:r>
              <a:rPr lang="en-US" sz="2200" baseline="30000" dirty="0"/>
              <a:t>16</a:t>
            </a:r>
            <a:r>
              <a:rPr lang="en-US" sz="2200" dirty="0"/>
              <a:t> Son of man, take a stick and write on it, “For Judah, and the people of Israel associated with him”; then take another stick and write on it, “For Joseph (the stick of Ephraim) and all the house of Israel associated with him.” </a:t>
            </a:r>
            <a:r>
              <a:rPr lang="en-US" sz="2200" baseline="30000" dirty="0"/>
              <a:t>17</a:t>
            </a:r>
            <a:r>
              <a:rPr lang="en-US" sz="2200" dirty="0"/>
              <a:t> And join them one to another into one stick, that they may become one in your hand</a:t>
            </a:r>
            <a:r>
              <a:rPr lang="en-US" sz="2200" dirty="0" smtClean="0"/>
              <a:t>.</a:t>
            </a:r>
            <a:endParaRPr lang="en-US" sz="2200" dirty="0"/>
          </a:p>
        </p:txBody>
      </p:sp>
    </p:spTree>
    <p:extLst>
      <p:ext uri="{BB962C8B-B14F-4D97-AF65-F5344CB8AC3E}">
        <p14:creationId xmlns:p14="http://schemas.microsoft.com/office/powerpoint/2010/main" val="37732566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352" y="210593"/>
            <a:ext cx="8786534" cy="4480435"/>
          </a:xfrm>
        </p:spPr>
        <p:txBody>
          <a:bodyPr>
            <a:normAutofit fontScale="70000" lnSpcReduction="20000"/>
          </a:bodyPr>
          <a:lstStyle/>
          <a:p>
            <a:pPr marL="0" indent="0">
              <a:buNone/>
            </a:pPr>
            <a:r>
              <a:rPr lang="en-US" sz="2200" b="1" dirty="0"/>
              <a:t>Ezekiel 37:</a:t>
            </a:r>
            <a:r>
              <a:rPr lang="en-US" sz="2200" b="1" dirty="0" smtClean="0"/>
              <a:t>18-28</a:t>
            </a:r>
            <a:r>
              <a:rPr lang="en-US" sz="2200" dirty="0" smtClean="0"/>
              <a:t> </a:t>
            </a:r>
          </a:p>
          <a:p>
            <a:pPr marL="0" indent="0">
              <a:lnSpc>
                <a:spcPct val="110000"/>
              </a:lnSpc>
              <a:spcBef>
                <a:spcPts val="1400"/>
              </a:spcBef>
              <a:buNone/>
            </a:pPr>
            <a:r>
              <a:rPr lang="en-US" sz="2000" baseline="30000" dirty="0"/>
              <a:t>18</a:t>
            </a:r>
            <a:r>
              <a:rPr lang="en-US" sz="2000" dirty="0"/>
              <a:t> And when your people say to you, ‘Will you not tell us what you mean by these?’ </a:t>
            </a:r>
            <a:r>
              <a:rPr lang="en-US" sz="2000" baseline="30000" dirty="0"/>
              <a:t>19</a:t>
            </a:r>
            <a:r>
              <a:rPr lang="en-US" sz="2000" dirty="0"/>
              <a:t> say to them, Thus says the Lord GOD: Behold, I am about to take the stick of Joseph (that is in the hand of Ephraim) and the tribes of Israel associated with him. And I will join with it the stick of Judah</a:t>
            </a:r>
            <a:r>
              <a:rPr lang="en-US" sz="2000" dirty="0" smtClean="0"/>
              <a:t>, </a:t>
            </a:r>
            <a:r>
              <a:rPr lang="en-US" sz="2000" dirty="0"/>
              <a:t>and make them one stick, that they may be one in my hand. </a:t>
            </a:r>
            <a:r>
              <a:rPr lang="en-US" sz="2000" baseline="30000" dirty="0"/>
              <a:t>20</a:t>
            </a:r>
            <a:r>
              <a:rPr lang="en-US" sz="2000" dirty="0"/>
              <a:t> When the sticks on which you write are in your hand before their eyes, </a:t>
            </a:r>
            <a:r>
              <a:rPr lang="en-US" sz="2000" baseline="30000" dirty="0"/>
              <a:t>21</a:t>
            </a:r>
            <a:r>
              <a:rPr lang="en-US" sz="2000" dirty="0"/>
              <a:t> then say to them, Thus says the Lord GOD: Behold, I will take the people of Israel from the nations among which they have gone, and will gather them from all around, and bring them to their own land. </a:t>
            </a:r>
            <a:r>
              <a:rPr lang="en-US" sz="2000" baseline="30000" dirty="0"/>
              <a:t>22</a:t>
            </a:r>
            <a:r>
              <a:rPr lang="en-US" sz="2000" dirty="0"/>
              <a:t> And I will make them one nation in the land, on the mountains of Israel. And one king shall be king over them all, and they shall be no longer two nations, and no longer divided into two kingdoms. </a:t>
            </a:r>
            <a:r>
              <a:rPr lang="en-US" sz="2000" baseline="30000" dirty="0"/>
              <a:t>23</a:t>
            </a:r>
            <a:r>
              <a:rPr lang="en-US" sz="2000" dirty="0"/>
              <a:t> They shall not defile themselves anymore with their idols and their detestable things, or with any of their transgressions. But I will save them from all the </a:t>
            </a:r>
            <a:r>
              <a:rPr lang="en-US" sz="2000" dirty="0" smtClean="0"/>
              <a:t>backslidings </a:t>
            </a:r>
            <a:r>
              <a:rPr lang="en-US" sz="2000" dirty="0"/>
              <a:t>in which they have sinned, and will cleanse them; and they shall be my people, and I will be their God.  </a:t>
            </a:r>
            <a:r>
              <a:rPr lang="en-US" sz="2000" baseline="30000" dirty="0"/>
              <a:t>24</a:t>
            </a:r>
            <a:r>
              <a:rPr lang="en-US" sz="2000" dirty="0"/>
              <a:t> “My servant David shall be king over them, and they shall all have one shepherd. They shall walk in my rules and be careful to obey my statutes. </a:t>
            </a:r>
            <a:r>
              <a:rPr lang="en-US" sz="2000" baseline="30000" dirty="0"/>
              <a:t>25</a:t>
            </a:r>
            <a:r>
              <a:rPr lang="en-US" sz="2000" dirty="0"/>
              <a:t> They shall dwell in the land that I gave to my servant Jacob, where your fathers lived. They and their children and their children's children shall dwell there forever, and David my servant shall be their prince forever. </a:t>
            </a:r>
            <a:r>
              <a:rPr lang="en-US" sz="2000" baseline="30000" dirty="0"/>
              <a:t>26</a:t>
            </a:r>
            <a:r>
              <a:rPr lang="en-US" sz="2000" dirty="0"/>
              <a:t> I will make a covenant of peace with them. It shall be an everlasting covenant with them. And I will set them in their </a:t>
            </a:r>
            <a:r>
              <a:rPr lang="en-US" sz="2000" dirty="0" smtClean="0"/>
              <a:t>land </a:t>
            </a:r>
            <a:r>
              <a:rPr lang="en-US" sz="2000" dirty="0"/>
              <a:t>and multiply them, and will set my sanctuary in their midst forevermore. </a:t>
            </a:r>
            <a:r>
              <a:rPr lang="en-US" sz="2000" baseline="30000" dirty="0"/>
              <a:t>27</a:t>
            </a:r>
            <a:r>
              <a:rPr lang="en-US" sz="2000" dirty="0"/>
              <a:t> My dwelling place shall be with them, and I will be their God, and they shall be my people. </a:t>
            </a:r>
            <a:r>
              <a:rPr lang="en-US" sz="2000" baseline="30000" dirty="0"/>
              <a:t>28</a:t>
            </a:r>
            <a:r>
              <a:rPr lang="en-US" sz="2000" dirty="0"/>
              <a:t> Then the nations will know that I am the LORD who sanctifies Israel, when my sanctuary is in their midst forevermore.</a:t>
            </a:r>
            <a:r>
              <a:rPr lang="en-US" sz="2000" dirty="0" smtClean="0"/>
              <a:t>”</a:t>
            </a:r>
            <a:endParaRPr lang="en-US" sz="2000" dirty="0"/>
          </a:p>
        </p:txBody>
      </p:sp>
    </p:spTree>
    <p:extLst>
      <p:ext uri="{BB962C8B-B14F-4D97-AF65-F5344CB8AC3E}">
        <p14:creationId xmlns:p14="http://schemas.microsoft.com/office/powerpoint/2010/main" val="17519545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33256"/>
            <a:ext cx="8593838" cy="4910244"/>
          </a:xfrm>
        </p:spPr>
        <p:txBody>
          <a:bodyPr>
            <a:normAutofit/>
          </a:bodyPr>
          <a:lstStyle/>
          <a:p>
            <a:pPr marL="0" indent="0">
              <a:buNone/>
            </a:pPr>
            <a:r>
              <a:rPr lang="en-US" dirty="0"/>
              <a:t>I will now give you a description of the manner in which the Book of Mormon was translated. Joseph would put the seer stone into a hat, and put his face in the hat, drawing it closely around his face to exclude the light; and in the darkness the spiritual light would shine. A piece of something resembling parchment would appear, and on that appeared the writing. </a:t>
            </a:r>
            <a:r>
              <a:rPr lang="en-US" dirty="0" smtClean="0"/>
              <a:t>One </a:t>
            </a:r>
            <a:r>
              <a:rPr lang="en-US" dirty="0"/>
              <a:t>character at a time would appear, and under it was the interpretation in English</a:t>
            </a:r>
            <a:r>
              <a:rPr lang="en-US" dirty="0" smtClean="0"/>
              <a:t>. </a:t>
            </a:r>
            <a:r>
              <a:rPr lang="en-US" dirty="0"/>
              <a:t>Thus the Book of Mormon was translated by the gift and power of God, and not by any power of man</a:t>
            </a:r>
            <a:r>
              <a:rPr lang="en-US" dirty="0" smtClean="0"/>
              <a:t>.</a:t>
            </a:r>
          </a:p>
          <a:p>
            <a:pPr marL="0" indent="0">
              <a:buNone/>
            </a:pPr>
            <a:r>
              <a:rPr lang="en-US" sz="1600" i="1" dirty="0" smtClean="0"/>
              <a:t>David </a:t>
            </a:r>
            <a:r>
              <a:rPr lang="en-US" sz="1600" i="1" dirty="0" err="1" smtClean="0"/>
              <a:t>Whitmer</a:t>
            </a:r>
            <a:r>
              <a:rPr lang="en-US" sz="1600" i="1" dirty="0" smtClean="0"/>
              <a:t>, An Address to All Believers in Christ (1887)</a:t>
            </a:r>
            <a:r>
              <a:rPr lang="en-US" sz="2000" i="1" dirty="0" smtClean="0"/>
              <a:t>.</a:t>
            </a:r>
            <a:endParaRPr lang="en-US" sz="2000" i="1" dirty="0"/>
          </a:p>
        </p:txBody>
      </p:sp>
    </p:spTree>
    <p:extLst>
      <p:ext uri="{BB962C8B-B14F-4D97-AF65-F5344CB8AC3E}">
        <p14:creationId xmlns:p14="http://schemas.microsoft.com/office/powerpoint/2010/main" val="38863622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552902"/>
            <a:ext cx="8593838" cy="4590598"/>
          </a:xfrm>
        </p:spPr>
        <p:txBody>
          <a:bodyPr>
            <a:normAutofit/>
          </a:bodyPr>
          <a:lstStyle/>
          <a:p>
            <a:pPr marL="0" indent="0">
              <a:buNone/>
            </a:pPr>
            <a:r>
              <a:rPr lang="en-US" dirty="0" smtClean="0"/>
              <a:t>Following the translation of the Book of Mormon, Joseph Smith said he heard a voice from out of a bright light above him that said, “These plates have been revealed by the power of God, and they have been translated by the power of God. The translation of them which you have seen is correct, and I command you to bear record of what you now see and hear.”</a:t>
            </a:r>
          </a:p>
          <a:p>
            <a:pPr marL="0" indent="0">
              <a:buNone/>
            </a:pPr>
            <a:r>
              <a:rPr lang="en-US" sz="1600" i="1" dirty="0" smtClean="0"/>
              <a:t>Joseph Smith, from History of the Church of Jesus Christ of Latter-day Saints (1973)</a:t>
            </a:r>
            <a:r>
              <a:rPr lang="en-US" sz="2000" i="1" dirty="0" smtClean="0"/>
              <a:t>.</a:t>
            </a:r>
            <a:endParaRPr lang="en-US" sz="2000" i="1" dirty="0"/>
          </a:p>
        </p:txBody>
      </p:sp>
    </p:spTree>
    <p:extLst>
      <p:ext uri="{BB962C8B-B14F-4D97-AF65-F5344CB8AC3E}">
        <p14:creationId xmlns:p14="http://schemas.microsoft.com/office/powerpoint/2010/main" val="21967774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1" y="138225"/>
            <a:ext cx="8802233" cy="5005275"/>
          </a:xfrm>
        </p:spPr>
        <p:txBody>
          <a:bodyPr>
            <a:normAutofit fontScale="92500" lnSpcReduction="10000"/>
          </a:bodyPr>
          <a:lstStyle/>
          <a:p>
            <a:pPr marL="0" indent="0">
              <a:buNone/>
            </a:pPr>
            <a:r>
              <a:rPr lang="en-US" dirty="0"/>
              <a:t>Joseph did not render the writing on the Gold plates into the English language in his own style of language as many people believe, but every word and every letter was given to him by the gift and power of God. So it was the work of God and not of Joseph Smith, and it was done in this way... The Lord caused each word spelled as it is in the book to appear on the stones in short sentences of words, and when Joseph had uttered the sentence or word before him the scribe had written it properly, that sentence would disappear and another appear. And if there was a word wrongly written or even a letter incorrect the writing on the stones would remain there. Then Joseph would require the scribe to spell the reading of the last spoken and thus find the mistake and when corrected the sentence would disappear as usual</a:t>
            </a:r>
            <a:r>
              <a:rPr lang="en-US" dirty="0" smtClean="0"/>
              <a:t>.</a:t>
            </a:r>
          </a:p>
          <a:p>
            <a:pPr marL="0" indent="0">
              <a:buNone/>
            </a:pPr>
            <a:r>
              <a:rPr lang="en-US" sz="1900" i="1" dirty="0" smtClean="0"/>
              <a:t>Journal </a:t>
            </a:r>
            <a:r>
              <a:rPr lang="en-US" sz="1900" i="1" dirty="0"/>
              <a:t>of Oliver </a:t>
            </a:r>
            <a:r>
              <a:rPr lang="en-US" sz="1900" i="1" dirty="0" err="1"/>
              <a:t>Huntingon</a:t>
            </a:r>
            <a:r>
              <a:rPr lang="en-US" sz="1900" i="1" dirty="0"/>
              <a:t>, p168 typed copy at Utah State Historical Society</a:t>
            </a:r>
            <a:r>
              <a:rPr lang="en-US" sz="1900" i="1" dirty="0" smtClean="0"/>
              <a:t>.</a:t>
            </a:r>
            <a:endParaRPr lang="en-US" sz="1700" i="1" dirty="0"/>
          </a:p>
        </p:txBody>
      </p:sp>
    </p:spTree>
    <p:extLst>
      <p:ext uri="{BB962C8B-B14F-4D97-AF65-F5344CB8AC3E}">
        <p14:creationId xmlns:p14="http://schemas.microsoft.com/office/powerpoint/2010/main" val="1719594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pg1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97964" y="720090"/>
            <a:ext cx="5148072" cy="3703320"/>
          </a:xfrm>
          <a:prstGeom prst="rect">
            <a:avLst/>
          </a:prstGeom>
        </p:spPr>
      </p:pic>
    </p:spTree>
    <p:extLst>
      <p:ext uri="{BB962C8B-B14F-4D97-AF65-F5344CB8AC3E}">
        <p14:creationId xmlns:p14="http://schemas.microsoft.com/office/powerpoint/2010/main" val="4074212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1100" y="138225"/>
            <a:ext cx="8535984" cy="5005275"/>
          </a:xfrm>
        </p:spPr>
        <p:txBody>
          <a:bodyPr>
            <a:normAutofit fontScale="92500" lnSpcReduction="10000"/>
          </a:bodyPr>
          <a:lstStyle/>
          <a:p>
            <a:pPr marL="0" indent="0">
              <a:buNone/>
            </a:pPr>
            <a:r>
              <a:rPr lang="en-US" sz="2900" dirty="0"/>
              <a:t>The Book of Mormon mentions nothing about:</a:t>
            </a:r>
          </a:p>
          <a:p>
            <a:pPr>
              <a:lnSpc>
                <a:spcPct val="50000"/>
              </a:lnSpc>
              <a:buClrTx/>
            </a:pPr>
            <a:r>
              <a:rPr lang="en-US" sz="1700" dirty="0" smtClean="0"/>
              <a:t>Mormon </a:t>
            </a:r>
            <a:r>
              <a:rPr lang="en-US" sz="1700" dirty="0"/>
              <a:t>church organization</a:t>
            </a:r>
          </a:p>
          <a:p>
            <a:pPr>
              <a:lnSpc>
                <a:spcPct val="50000"/>
              </a:lnSpc>
              <a:buClrTx/>
            </a:pPr>
            <a:r>
              <a:rPr lang="en-US" sz="1700" dirty="0"/>
              <a:t>Aaronic priesthood</a:t>
            </a:r>
          </a:p>
          <a:p>
            <a:pPr>
              <a:lnSpc>
                <a:spcPct val="50000"/>
              </a:lnSpc>
              <a:buClrTx/>
            </a:pPr>
            <a:r>
              <a:rPr lang="en-US" sz="1700" dirty="0"/>
              <a:t>“plurality of Gods” doctrine</a:t>
            </a:r>
          </a:p>
          <a:p>
            <a:pPr>
              <a:lnSpc>
                <a:spcPct val="50000"/>
              </a:lnSpc>
              <a:buClrTx/>
            </a:pPr>
            <a:r>
              <a:rPr lang="en-US" sz="1700" dirty="0"/>
              <a:t>“God is an exalted man” doctrine</a:t>
            </a:r>
          </a:p>
          <a:p>
            <a:pPr>
              <a:lnSpc>
                <a:spcPct val="50000"/>
              </a:lnSpc>
              <a:buClrTx/>
            </a:pPr>
            <a:r>
              <a:rPr lang="en-US" sz="1700" dirty="0"/>
              <a:t>the doctrine that men may become gods </a:t>
            </a:r>
          </a:p>
          <a:p>
            <a:pPr>
              <a:lnSpc>
                <a:spcPct val="50000"/>
              </a:lnSpc>
              <a:buClrTx/>
            </a:pPr>
            <a:r>
              <a:rPr lang="en-US" sz="1700" dirty="0"/>
              <a:t>the doctrine of three degrees of glory, or three kingdoms</a:t>
            </a:r>
          </a:p>
          <a:p>
            <a:pPr>
              <a:lnSpc>
                <a:spcPct val="50000"/>
              </a:lnSpc>
              <a:buClrTx/>
            </a:pPr>
            <a:r>
              <a:rPr lang="en-US" sz="1700" dirty="0"/>
              <a:t>“plurality of wives” doctrine</a:t>
            </a:r>
          </a:p>
          <a:p>
            <a:pPr>
              <a:lnSpc>
                <a:spcPct val="50000"/>
              </a:lnSpc>
              <a:buClrTx/>
            </a:pPr>
            <a:r>
              <a:rPr lang="en-US" sz="1700" dirty="0"/>
              <a:t>“celestial marriage” doctrine with all the elaborate temple ceremonies and oaths</a:t>
            </a:r>
          </a:p>
          <a:p>
            <a:pPr>
              <a:lnSpc>
                <a:spcPct val="50000"/>
              </a:lnSpc>
              <a:buClrTx/>
            </a:pPr>
            <a:r>
              <a:rPr lang="en-US" sz="1700" dirty="0"/>
              <a:t>baptism for the dead</a:t>
            </a:r>
          </a:p>
          <a:p>
            <a:pPr>
              <a:lnSpc>
                <a:spcPct val="50000"/>
              </a:lnSpc>
              <a:buClrTx/>
            </a:pPr>
            <a:r>
              <a:rPr lang="en-US" sz="1700" dirty="0"/>
              <a:t>“word of wisdom” doctrine</a:t>
            </a:r>
          </a:p>
          <a:p>
            <a:pPr>
              <a:lnSpc>
                <a:spcPct val="50000"/>
              </a:lnSpc>
              <a:buClrTx/>
            </a:pPr>
            <a:r>
              <a:rPr lang="en-US" sz="1700" dirty="0"/>
              <a:t>the doctrine of preexistence</a:t>
            </a:r>
          </a:p>
          <a:p>
            <a:pPr>
              <a:lnSpc>
                <a:spcPct val="50000"/>
              </a:lnSpc>
              <a:buClrTx/>
            </a:pPr>
            <a:r>
              <a:rPr lang="en-US" sz="1700" dirty="0"/>
              <a:t>the doctrine of eternal progression </a:t>
            </a:r>
            <a:endParaRPr lang="en-US" sz="1200" i="1" dirty="0"/>
          </a:p>
        </p:txBody>
      </p:sp>
    </p:spTree>
    <p:extLst>
      <p:ext uri="{BB962C8B-B14F-4D97-AF65-F5344CB8AC3E}">
        <p14:creationId xmlns:p14="http://schemas.microsoft.com/office/powerpoint/2010/main" val="3471193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552902"/>
            <a:ext cx="8593838" cy="4590598"/>
          </a:xfrm>
        </p:spPr>
        <p:txBody>
          <a:bodyPr>
            <a:normAutofit/>
          </a:bodyPr>
          <a:lstStyle/>
          <a:p>
            <a:pPr marL="0" indent="0">
              <a:buNone/>
            </a:pPr>
            <a:r>
              <a:rPr lang="en-US" dirty="0"/>
              <a:t>“I told the brethren that the Book of Mormon was the most correct of any book on earth, and the keystone of our religion, and a man would get nearer to God by abiding by its precepts, than any other book.” </a:t>
            </a:r>
            <a:endParaRPr lang="en-US" dirty="0" smtClean="0"/>
          </a:p>
          <a:p>
            <a:pPr marL="0" indent="0">
              <a:buNone/>
            </a:pPr>
            <a:r>
              <a:rPr lang="en-US" sz="1600" i="1" dirty="0" smtClean="0"/>
              <a:t>Joseph Smith, from History of the Church of Jesus Christ of Latter-day Saints (1973)</a:t>
            </a:r>
            <a:r>
              <a:rPr lang="en-US" sz="2000" i="1" dirty="0" smtClean="0"/>
              <a:t>.</a:t>
            </a:r>
            <a:endParaRPr lang="en-US" sz="2000" i="1" dirty="0"/>
          </a:p>
        </p:txBody>
      </p:sp>
    </p:spTree>
    <p:extLst>
      <p:ext uri="{BB962C8B-B14F-4D97-AF65-F5344CB8AC3E}">
        <p14:creationId xmlns:p14="http://schemas.microsoft.com/office/powerpoint/2010/main" val="3354069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2040"/>
            <a:ext cx="8042276" cy="1002717"/>
          </a:xfrm>
        </p:spPr>
        <p:txBody>
          <a:bodyPr>
            <a:noAutofit/>
          </a:bodyPr>
          <a:lstStyle/>
          <a:p>
            <a:r>
              <a:rPr lang="en-US" sz="3200" dirty="0" smtClean="0"/>
              <a:t>Full-scale model of the Golden Plates based on Joseph Smith's description</a:t>
            </a:r>
            <a:endParaRPr lang="en-US"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90600" y="1662006"/>
            <a:ext cx="7085404" cy="3383280"/>
          </a:xfrm>
          <a:prstGeom prst="rect">
            <a:avLst/>
          </a:prstGeom>
          <a:noFill/>
          <a:ln w="9525">
            <a:noFill/>
            <a:miter lim="800000"/>
            <a:headEnd/>
            <a:tailEnd/>
          </a:ln>
        </p:spPr>
      </p:pic>
    </p:spTree>
    <p:extLst>
      <p:ext uri="{BB962C8B-B14F-4D97-AF65-F5344CB8AC3E}">
        <p14:creationId xmlns:p14="http://schemas.microsoft.com/office/powerpoint/2010/main" val="17501752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a:bodyPr>
          <a:lstStyle/>
          <a:p>
            <a:pPr marL="0" indent="0">
              <a:buNone/>
            </a:pPr>
            <a:r>
              <a:rPr lang="en-US" sz="2000" dirty="0"/>
              <a:t>The Book of Mormon is a volume of holy scripture comparable to the Bible. It is a record of God’s dealings with the ancient inhabitants of the Americas and contains the </a:t>
            </a:r>
            <a:r>
              <a:rPr lang="en-US" sz="2000" dirty="0" err="1"/>
              <a:t>fulness</a:t>
            </a:r>
            <a:r>
              <a:rPr lang="en-US" sz="2000" dirty="0"/>
              <a:t> of the everlasting gospel</a:t>
            </a:r>
            <a:r>
              <a:rPr lang="en-US" sz="2000" dirty="0" smtClean="0"/>
              <a:t>.</a:t>
            </a:r>
          </a:p>
          <a:p>
            <a:pPr marL="0" indent="0" algn="ctr">
              <a:buNone/>
            </a:pPr>
            <a:r>
              <a:rPr lang="en-US" sz="2000" dirty="0" smtClean="0"/>
              <a:t>. . .</a:t>
            </a:r>
          </a:p>
          <a:p>
            <a:pPr marL="0" indent="0">
              <a:buNone/>
            </a:pPr>
            <a:r>
              <a:rPr lang="en-US" sz="2000" dirty="0"/>
              <a:t>The crowning event recorded in the Book of Mormon is the personal ministry of the Lord Jesus Christ among the </a:t>
            </a:r>
            <a:r>
              <a:rPr lang="en-US" sz="2000" dirty="0" err="1"/>
              <a:t>Nephites</a:t>
            </a:r>
            <a:r>
              <a:rPr lang="en-US" sz="2000" dirty="0"/>
              <a:t> soon after his resurrection. It puts forth the doctrines of the gospel, outlines the plan of salvation, and tells men what they must do to gain peace in this life and eternal salvation in the life to come. </a:t>
            </a:r>
          </a:p>
          <a:p>
            <a:pPr marL="0" indent="0">
              <a:buNone/>
            </a:pPr>
            <a:r>
              <a:rPr lang="en-US" sz="1600" i="1" dirty="0" smtClean="0"/>
              <a:t>From the Introduction in The Book of Mormon</a:t>
            </a:r>
            <a:r>
              <a:rPr lang="en-US" sz="2000" i="1" dirty="0" smtClean="0"/>
              <a:t>.</a:t>
            </a:r>
            <a:endParaRPr lang="en-US" sz="2000" i="1" dirty="0"/>
          </a:p>
        </p:txBody>
      </p:sp>
    </p:spTree>
    <p:extLst>
      <p:ext uri="{BB962C8B-B14F-4D97-AF65-F5344CB8AC3E}">
        <p14:creationId xmlns:p14="http://schemas.microsoft.com/office/powerpoint/2010/main" val="5643822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1172" y="958938"/>
            <a:ext cx="7758415" cy="4184561"/>
          </a:xfrm>
        </p:spPr>
        <p:txBody>
          <a:bodyPr>
            <a:normAutofit/>
          </a:bodyPr>
          <a:lstStyle/>
          <a:p>
            <a:pPr marL="0" indent="0">
              <a:buNone/>
            </a:pPr>
            <a:r>
              <a:rPr lang="en-US" dirty="0"/>
              <a:t>We believe the Bible to be the word of God, as far as it is translated correctly. </a:t>
            </a:r>
            <a:endParaRPr lang="en-US" dirty="0" smtClean="0"/>
          </a:p>
          <a:p>
            <a:pPr marL="0" indent="0">
              <a:buNone/>
            </a:pPr>
            <a:r>
              <a:rPr lang="en-US" sz="1600" i="1" dirty="0" smtClean="0"/>
              <a:t>“Articles of Faith”, The Church of Jesus Christ of Latter-day Saints (1982).</a:t>
            </a:r>
            <a:endParaRPr lang="en-US" sz="2000" i="1" dirty="0"/>
          </a:p>
        </p:txBody>
      </p:sp>
    </p:spTree>
    <p:extLst>
      <p:ext uri="{BB962C8B-B14F-4D97-AF65-F5344CB8AC3E}">
        <p14:creationId xmlns:p14="http://schemas.microsoft.com/office/powerpoint/2010/main" val="37371401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fontScale="92500" lnSpcReduction="20000"/>
          </a:bodyPr>
          <a:lstStyle/>
          <a:p>
            <a:pPr marL="0" indent="0">
              <a:lnSpc>
                <a:spcPct val="110000"/>
              </a:lnSpc>
              <a:spcBef>
                <a:spcPts val="500"/>
              </a:spcBef>
              <a:buNone/>
            </a:pPr>
            <a:r>
              <a:rPr lang="en-US" sz="2000" baseline="30000" dirty="0"/>
              <a:t>24</a:t>
            </a:r>
            <a:r>
              <a:rPr lang="en-US" sz="2000" dirty="0"/>
              <a:t> And the angel of the Lord said unto me: Thou hast beheld that the book proceeded forth from the mouth of a Jew; and when it proceeded forth from the mouth of a Jew it contained the </a:t>
            </a:r>
            <a:r>
              <a:rPr lang="en-US" sz="2000" dirty="0" err="1"/>
              <a:t>fulness</a:t>
            </a:r>
            <a:r>
              <a:rPr lang="en-US" sz="2000" dirty="0"/>
              <a:t> of the gospel of the Lord, of whom the twelve apostles bear record; and they bear record according to the truth which is in the Lamb of God.</a:t>
            </a:r>
          </a:p>
          <a:p>
            <a:pPr marL="0" indent="0">
              <a:lnSpc>
                <a:spcPct val="110000"/>
              </a:lnSpc>
              <a:spcBef>
                <a:spcPts val="500"/>
              </a:spcBef>
              <a:buNone/>
            </a:pPr>
            <a:r>
              <a:rPr lang="en-US" sz="2000" baseline="30000" dirty="0"/>
              <a:t>25</a:t>
            </a:r>
            <a:r>
              <a:rPr lang="en-US" sz="2000" dirty="0"/>
              <a:t> Wherefore, these things go forth from the Jews in purity unto the Gentiles, according to the truth which is in God.</a:t>
            </a:r>
          </a:p>
          <a:p>
            <a:pPr marL="0" indent="0">
              <a:lnSpc>
                <a:spcPct val="110000"/>
              </a:lnSpc>
              <a:spcBef>
                <a:spcPts val="500"/>
              </a:spcBef>
              <a:buNone/>
            </a:pPr>
            <a:r>
              <a:rPr lang="en-US" sz="2000" baseline="30000" dirty="0"/>
              <a:t>26</a:t>
            </a:r>
            <a:r>
              <a:rPr lang="en-US" sz="2000" dirty="0"/>
              <a:t> And after they go forth by the hand of the twelve apostles of the Lamb, from the Jews unto the Gentiles, thou </a:t>
            </a:r>
            <a:r>
              <a:rPr lang="en-US" sz="2000" dirty="0" err="1"/>
              <a:t>seest</a:t>
            </a:r>
            <a:r>
              <a:rPr lang="en-US" sz="2000" dirty="0"/>
              <a:t> the formation of that great and abominable church, which is most abominable above all other churches; for behold, they have taken away from the gospel of the Lamb many parts which are plain and most precious; and also many covenants of the Lord have they taken away.</a:t>
            </a:r>
          </a:p>
          <a:p>
            <a:pPr marL="0" indent="0">
              <a:lnSpc>
                <a:spcPct val="110000"/>
              </a:lnSpc>
              <a:spcBef>
                <a:spcPts val="500"/>
              </a:spcBef>
              <a:buNone/>
            </a:pPr>
            <a:r>
              <a:rPr lang="en-US" sz="2000" baseline="30000" dirty="0"/>
              <a:t>27</a:t>
            </a:r>
            <a:r>
              <a:rPr lang="en-US" sz="2000" dirty="0"/>
              <a:t> And all this have they done that they might pervert the right ways of the Lord, that they might blind the eyes and harden the hearts of the children of men.</a:t>
            </a:r>
          </a:p>
          <a:p>
            <a:pPr marL="0" indent="0">
              <a:lnSpc>
                <a:spcPct val="110000"/>
              </a:lnSpc>
              <a:spcBef>
                <a:spcPts val="1100"/>
              </a:spcBef>
              <a:buNone/>
            </a:pPr>
            <a:r>
              <a:rPr lang="en-US" sz="1900" i="1" dirty="0" smtClean="0"/>
              <a:t>(Continued on next slide…)</a:t>
            </a:r>
            <a:endParaRPr lang="en-US" sz="1900" i="1" dirty="0"/>
          </a:p>
        </p:txBody>
      </p:sp>
    </p:spTree>
    <p:extLst>
      <p:ext uri="{BB962C8B-B14F-4D97-AF65-F5344CB8AC3E}">
        <p14:creationId xmlns:p14="http://schemas.microsoft.com/office/powerpoint/2010/main" val="14050915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fontScale="92500" lnSpcReduction="10000"/>
          </a:bodyPr>
          <a:lstStyle/>
          <a:p>
            <a:pPr marL="0" indent="0">
              <a:buNone/>
            </a:pPr>
            <a:r>
              <a:rPr lang="en-US" sz="1500" i="1" dirty="0"/>
              <a:t>(…continued from previous slide)</a:t>
            </a:r>
          </a:p>
          <a:p>
            <a:pPr marL="0" indent="0">
              <a:lnSpc>
                <a:spcPct val="110000"/>
              </a:lnSpc>
              <a:spcBef>
                <a:spcPts val="500"/>
              </a:spcBef>
              <a:buNone/>
            </a:pPr>
            <a:r>
              <a:rPr lang="en-US" sz="2000" baseline="30000" dirty="0" smtClean="0"/>
              <a:t>28 </a:t>
            </a:r>
            <a:r>
              <a:rPr lang="en-US" sz="2000" b="1" dirty="0"/>
              <a:t>Wherefore, thou </a:t>
            </a:r>
            <a:r>
              <a:rPr lang="en-US" sz="2000" b="1" dirty="0" err="1"/>
              <a:t>seest</a:t>
            </a:r>
            <a:r>
              <a:rPr lang="en-US" sz="2000" b="1" dirty="0"/>
              <a:t> that after the book hath gone forth through the hands of the great and abominable church, that there are many plain and precious things taken away from the book, which is the book of the Lamb of God.</a:t>
            </a:r>
          </a:p>
          <a:p>
            <a:pPr marL="0" indent="0">
              <a:lnSpc>
                <a:spcPct val="110000"/>
              </a:lnSpc>
              <a:spcBef>
                <a:spcPts val="500"/>
              </a:spcBef>
              <a:buNone/>
            </a:pPr>
            <a:r>
              <a:rPr lang="en-US" sz="2000" baseline="30000" dirty="0"/>
              <a:t>29</a:t>
            </a:r>
            <a:r>
              <a:rPr lang="en-US" sz="2000" dirty="0"/>
              <a:t> And after these plain and precious things were taken away it </a:t>
            </a:r>
            <a:r>
              <a:rPr lang="en-US" sz="2000" dirty="0" err="1"/>
              <a:t>goeth</a:t>
            </a:r>
            <a:r>
              <a:rPr lang="en-US" sz="2000" dirty="0"/>
              <a:t> forth unto all the nations of the Gentiles; and after it </a:t>
            </a:r>
            <a:r>
              <a:rPr lang="en-US" sz="2000" dirty="0" err="1"/>
              <a:t>goeth</a:t>
            </a:r>
            <a:r>
              <a:rPr lang="en-US" sz="2000" dirty="0"/>
              <a:t> forth unto all the nations of the Gentiles, yea, even across the many waters which thou hast seen with the Gentiles which have gone forth out of captivity, thou </a:t>
            </a:r>
            <a:r>
              <a:rPr lang="en-US" sz="2000" dirty="0" err="1"/>
              <a:t>seest</a:t>
            </a:r>
            <a:r>
              <a:rPr lang="en-US" sz="2000" dirty="0"/>
              <a:t>—because of the many plain and precious things which have been taken out of the book, which were plain unto the understanding of the children of men, according to the plainness which is in the Lamb of God—because of these things which are taken away out of the gospel of the Lamb, an exceedingly great many do stumble, yea, insomuch that Satan hath great power over them.</a:t>
            </a:r>
          </a:p>
          <a:p>
            <a:pPr marL="0" indent="0">
              <a:lnSpc>
                <a:spcPct val="110000"/>
              </a:lnSpc>
              <a:spcBef>
                <a:spcPts val="1100"/>
              </a:spcBef>
              <a:buNone/>
            </a:pPr>
            <a:r>
              <a:rPr lang="en-US" sz="1700" i="1" dirty="0"/>
              <a:t>I Nephi 13:24-</a:t>
            </a:r>
            <a:r>
              <a:rPr lang="en-US" sz="1700" i="1" dirty="0" smtClean="0"/>
              <a:t>29, Book of Mormon</a:t>
            </a:r>
            <a:endParaRPr lang="en-US" sz="1700" i="1" dirty="0"/>
          </a:p>
        </p:txBody>
      </p:sp>
    </p:spTree>
    <p:extLst>
      <p:ext uri="{BB962C8B-B14F-4D97-AF65-F5344CB8AC3E}">
        <p14:creationId xmlns:p14="http://schemas.microsoft.com/office/powerpoint/2010/main" val="22725340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a:bodyPr>
          <a:lstStyle/>
          <a:p>
            <a:pPr marL="0" indent="0">
              <a:buNone/>
            </a:pPr>
            <a:r>
              <a:rPr lang="en-US" sz="2200" dirty="0" smtClean="0"/>
              <a:t>That </a:t>
            </a:r>
            <a:r>
              <a:rPr lang="en-US" sz="2200" dirty="0"/>
              <a:t>is telling us that soon after the New Testament was written there were persons among the Gentiles who systematically, with wicked motives and evil intent, removed portions of the sacred word, and took from the Bible much very important doctrinal information. . . . In order to do this effectively two things were necessary: (1) It had to be done early, before there were multiple copies of the various books; and (2) It had to be accomplished by someone near the source who had access to the originals or earliest copies. . . . In others words, the process began early, by the end of the first century, and continued into the second and third centuries after Christ.</a:t>
            </a:r>
          </a:p>
          <a:p>
            <a:pPr marL="0" indent="0">
              <a:lnSpc>
                <a:spcPct val="110000"/>
              </a:lnSpc>
              <a:spcBef>
                <a:spcPts val="1100"/>
              </a:spcBef>
              <a:buNone/>
            </a:pPr>
            <a:r>
              <a:rPr lang="en-US" sz="1400" i="1" dirty="0" smtClean="0"/>
              <a:t>Robert J. Matthews, “What the Book of Mormon Tells Us About the Bible.” BYU, 26 October, 1991</a:t>
            </a:r>
            <a:endParaRPr lang="en-US" sz="1400" i="1" dirty="0"/>
          </a:p>
        </p:txBody>
      </p:sp>
    </p:spTree>
    <p:extLst>
      <p:ext uri="{BB962C8B-B14F-4D97-AF65-F5344CB8AC3E}">
        <p14:creationId xmlns:p14="http://schemas.microsoft.com/office/powerpoint/2010/main" val="17015511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a:bodyPr>
          <a:lstStyle/>
          <a:p>
            <a:pPr marL="0" indent="0">
              <a:buNone/>
            </a:pPr>
            <a:r>
              <a:rPr lang="en-US" dirty="0"/>
              <a:t>Many insertions were made, some of them </a:t>
            </a:r>
            <a:r>
              <a:rPr lang="en-US" dirty="0" smtClean="0"/>
              <a:t>“slanted” </a:t>
            </a:r>
            <a:r>
              <a:rPr lang="en-US" dirty="0"/>
              <a:t>for selfish purposes, while at times deliberate falsifications and fabrications were perpetrated. </a:t>
            </a:r>
            <a:endParaRPr lang="en-US" dirty="0" smtClean="0"/>
          </a:p>
          <a:p>
            <a:pPr marL="0" indent="0">
              <a:buNone/>
            </a:pPr>
            <a:r>
              <a:rPr lang="en-US" dirty="0" smtClean="0"/>
              <a:t>The Bible as we know it is a different volume from what it was – and would have been – had it not been changed so much by those with selfish interests.</a:t>
            </a:r>
            <a:endParaRPr lang="en-US" dirty="0" smtClean="0"/>
          </a:p>
          <a:p>
            <a:pPr marL="0" indent="0">
              <a:buNone/>
            </a:pPr>
            <a:r>
              <a:rPr lang="en-US" sz="1600" i="1" dirty="0"/>
              <a:t>Mormon apostle Mark E. </a:t>
            </a:r>
            <a:r>
              <a:rPr lang="en-US" sz="1600" i="1" dirty="0" smtClean="0"/>
              <a:t>Petersen</a:t>
            </a:r>
          </a:p>
          <a:p>
            <a:pPr marL="0" indent="0">
              <a:buNone/>
            </a:pPr>
            <a:endParaRPr lang="en-US" sz="1400" i="1" dirty="0"/>
          </a:p>
          <a:p>
            <a:pPr marL="0" indent="0">
              <a:buNone/>
            </a:pPr>
            <a:endParaRPr lang="en-US" sz="1400" i="1" dirty="0"/>
          </a:p>
        </p:txBody>
      </p:sp>
    </p:spTree>
    <p:extLst>
      <p:ext uri="{BB962C8B-B14F-4D97-AF65-F5344CB8AC3E}">
        <p14:creationId xmlns:p14="http://schemas.microsoft.com/office/powerpoint/2010/main" val="11057295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1" y="208785"/>
            <a:ext cx="8754553" cy="4934715"/>
          </a:xfrm>
        </p:spPr>
        <p:txBody>
          <a:bodyPr>
            <a:normAutofit/>
          </a:bodyPr>
          <a:lstStyle/>
          <a:p>
            <a:pPr marL="0" indent="0">
              <a:buNone/>
            </a:pPr>
            <a:r>
              <a:rPr lang="en-US" dirty="0"/>
              <a:t>… no one shall be appointed to receive commandments and revelations in this church excepting my servant Joseph Smith, Junior … </a:t>
            </a:r>
            <a:endParaRPr lang="en-US" dirty="0" smtClean="0"/>
          </a:p>
          <a:p>
            <a:pPr marL="12700" indent="0">
              <a:spcBef>
                <a:spcPts val="800"/>
              </a:spcBef>
              <a:buNone/>
            </a:pPr>
            <a:r>
              <a:rPr lang="en-US" sz="2000" i="1" dirty="0" smtClean="0"/>
              <a:t>D</a:t>
            </a:r>
            <a:r>
              <a:rPr lang="en-US" sz="2000" i="1" dirty="0"/>
              <a:t>&amp;C 28:</a:t>
            </a:r>
            <a:r>
              <a:rPr lang="en-US" sz="2000" i="1" dirty="0" smtClean="0"/>
              <a:t>2b</a:t>
            </a:r>
            <a:endParaRPr lang="en-US" sz="2000" i="1" dirty="0"/>
          </a:p>
          <a:p>
            <a:pPr marL="0" indent="0">
              <a:buNone/>
            </a:pPr>
            <a:r>
              <a:rPr lang="en-US" dirty="0"/>
              <a:t>…thou shalt take thy brother, Hiram Page, between him and thee alone, and tell him that those things which he hath written from that stone are not of me and that Satan </a:t>
            </a:r>
            <a:r>
              <a:rPr lang="en-US" dirty="0" err="1"/>
              <a:t>deceiveth</a:t>
            </a:r>
            <a:r>
              <a:rPr lang="en-US" dirty="0"/>
              <a:t> him </a:t>
            </a:r>
            <a:r>
              <a:rPr lang="en-US" dirty="0" smtClean="0"/>
              <a:t>…</a:t>
            </a:r>
          </a:p>
          <a:p>
            <a:pPr marL="12700" indent="0">
              <a:spcBef>
                <a:spcPts val="800"/>
              </a:spcBef>
              <a:buNone/>
            </a:pPr>
            <a:r>
              <a:rPr lang="en-US" sz="2000" i="1" dirty="0" smtClean="0"/>
              <a:t>D</a:t>
            </a:r>
            <a:r>
              <a:rPr lang="en-US" sz="2000" i="1" dirty="0"/>
              <a:t>&amp;C 28:</a:t>
            </a:r>
            <a:r>
              <a:rPr lang="en-US" sz="2000" i="1" dirty="0" smtClean="0"/>
              <a:t>11b</a:t>
            </a:r>
            <a:endParaRPr lang="en-US" sz="2000" i="1" dirty="0"/>
          </a:p>
        </p:txBody>
      </p:sp>
    </p:spTree>
    <p:extLst>
      <p:ext uri="{BB962C8B-B14F-4D97-AF65-F5344CB8AC3E}">
        <p14:creationId xmlns:p14="http://schemas.microsoft.com/office/powerpoint/2010/main" val="36235664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fontScale="92500"/>
          </a:bodyPr>
          <a:lstStyle/>
          <a:p>
            <a:pPr marL="0" indent="0">
              <a:buNone/>
            </a:pPr>
            <a:r>
              <a:rPr lang="en-US" dirty="0" smtClean="0"/>
              <a:t>The Hebrew and Greek manuscripts of the Bible from which translations have been made, are evidently very much corrupted…. The learned are under the necessity of translating from such mutilated, imperfect, and, in very many instances, contradictory copies as still exist. This uncertainty, combined with the imperfections of uninspired translators, renders the Bibles of all languages, at the present day, emphatically the words of men, instead of the pure word of God.</a:t>
            </a:r>
          </a:p>
          <a:p>
            <a:pPr marL="0" indent="0">
              <a:buNone/>
            </a:pPr>
            <a:r>
              <a:rPr lang="en-US" dirty="0" smtClean="0"/>
              <a:t>Who</a:t>
            </a:r>
            <a:r>
              <a:rPr lang="en-US" dirty="0"/>
              <a:t>, in his right mind, could, for one moment, suppose the Bible in its present form to be a perfect guide? Who knows that even one verse of the Bible has escaped pollution? </a:t>
            </a:r>
          </a:p>
          <a:p>
            <a:pPr marL="0" indent="0">
              <a:buNone/>
            </a:pPr>
            <a:r>
              <a:rPr lang="en-US" sz="1600" i="1" dirty="0"/>
              <a:t>Mormon apostle Orson Pratt</a:t>
            </a:r>
            <a:endParaRPr lang="en-US" sz="1600" i="1" dirty="0"/>
          </a:p>
        </p:txBody>
      </p:sp>
    </p:spTree>
    <p:extLst>
      <p:ext uri="{BB962C8B-B14F-4D97-AF65-F5344CB8AC3E}">
        <p14:creationId xmlns:p14="http://schemas.microsoft.com/office/powerpoint/2010/main" val="17767967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426" y="489758"/>
            <a:ext cx="8142757" cy="4653742"/>
          </a:xfrm>
        </p:spPr>
        <p:txBody>
          <a:bodyPr>
            <a:normAutofit/>
          </a:bodyPr>
          <a:lstStyle/>
          <a:p>
            <a:pPr marL="0" indent="0">
              <a:buNone/>
            </a:pPr>
            <a:r>
              <a:rPr lang="en-US" sz="2000" dirty="0"/>
              <a:t>Many important concepts once in the Bible but now missing from it have been restored through the Book of Mormon and other Later-day revelations.</a:t>
            </a:r>
            <a:r>
              <a:rPr lang="en-US" sz="2000" dirty="0"/>
              <a:t> </a:t>
            </a:r>
            <a:endParaRPr lang="en-US" sz="2000" dirty="0" smtClean="0"/>
          </a:p>
          <a:p>
            <a:pPr marL="0" indent="0">
              <a:buNone/>
            </a:pPr>
            <a:r>
              <a:rPr lang="en-US" sz="1400" i="1" dirty="0" smtClean="0"/>
              <a:t>Robert </a:t>
            </a:r>
            <a:r>
              <a:rPr lang="en-US" sz="1400" i="1" dirty="0" smtClean="0"/>
              <a:t>J. Matthews, </a:t>
            </a:r>
            <a:r>
              <a:rPr lang="en-US" sz="1400" i="1" dirty="0" smtClean="0"/>
              <a:t>“A Sure Foundation.</a:t>
            </a:r>
            <a:r>
              <a:rPr lang="en-US" sz="1400" i="1" dirty="0" smtClean="0"/>
              <a:t>” </a:t>
            </a:r>
            <a:r>
              <a:rPr lang="en-US" sz="1400" i="1" dirty="0" smtClean="0"/>
              <a:t>Deseret, 1988</a:t>
            </a:r>
            <a:endParaRPr lang="en-US" sz="1400" i="1" dirty="0"/>
          </a:p>
        </p:txBody>
      </p:sp>
    </p:spTree>
    <p:extLst>
      <p:ext uri="{BB962C8B-B14F-4D97-AF65-F5344CB8AC3E}">
        <p14:creationId xmlns:p14="http://schemas.microsoft.com/office/powerpoint/2010/main" val="32682282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426" y="489758"/>
            <a:ext cx="8142757" cy="4653742"/>
          </a:xfrm>
        </p:spPr>
        <p:txBody>
          <a:bodyPr>
            <a:normAutofit/>
          </a:bodyPr>
          <a:lstStyle/>
          <a:p>
            <a:pPr marL="0" indent="0">
              <a:buNone/>
            </a:pPr>
            <a:r>
              <a:rPr lang="en-US" sz="2000" dirty="0" smtClean="0"/>
              <a:t>…many </a:t>
            </a:r>
            <a:r>
              <a:rPr lang="en-US" sz="2000" dirty="0"/>
              <a:t>have undertaken to compile a narrative of the things that have been accomplished among us…</a:t>
            </a:r>
            <a:r>
              <a:rPr lang="en-US" sz="2000" dirty="0"/>
              <a:t> </a:t>
            </a:r>
            <a:endParaRPr lang="en-US" sz="2000" dirty="0" smtClean="0"/>
          </a:p>
          <a:p>
            <a:pPr marL="0" indent="0">
              <a:spcBef>
                <a:spcPts val="800"/>
              </a:spcBef>
              <a:buNone/>
            </a:pPr>
            <a:r>
              <a:rPr lang="en-US" sz="1400" i="1" dirty="0"/>
              <a:t>Luke 1:1</a:t>
            </a:r>
          </a:p>
          <a:p>
            <a:pPr marL="0" indent="0">
              <a:spcBef>
                <a:spcPts val="2600"/>
              </a:spcBef>
              <a:buNone/>
            </a:pPr>
            <a:r>
              <a:rPr lang="en-US" sz="2000" dirty="0" smtClean="0"/>
              <a:t>…</a:t>
            </a:r>
            <a:r>
              <a:rPr lang="en-US" sz="2000" dirty="0"/>
              <a:t>Is this not written in the Book of </a:t>
            </a:r>
            <a:r>
              <a:rPr lang="en-US" sz="2000" dirty="0" err="1"/>
              <a:t>Jashar</a:t>
            </a:r>
            <a:r>
              <a:rPr lang="en-US" sz="2000" dirty="0"/>
              <a:t>?… </a:t>
            </a:r>
          </a:p>
          <a:p>
            <a:pPr marL="0" indent="0">
              <a:spcBef>
                <a:spcPts val="800"/>
              </a:spcBef>
              <a:buNone/>
            </a:pPr>
            <a:r>
              <a:rPr lang="en-US" sz="1400" i="1" dirty="0" smtClean="0"/>
              <a:t>Joshua10:13</a:t>
            </a:r>
            <a:endParaRPr lang="en-US" sz="1400" i="1" dirty="0"/>
          </a:p>
          <a:p>
            <a:pPr marL="0" indent="0">
              <a:spcBef>
                <a:spcPts val="2600"/>
              </a:spcBef>
              <a:buNone/>
            </a:pPr>
            <a:r>
              <a:rPr lang="en-US" sz="2000" dirty="0"/>
              <a:t>…behold, it is written in the Book of </a:t>
            </a:r>
            <a:r>
              <a:rPr lang="en-US" sz="2000" dirty="0" err="1" smtClean="0"/>
              <a:t>Jashar</a:t>
            </a:r>
            <a:r>
              <a:rPr lang="en-US" sz="2000" dirty="0" smtClean="0"/>
              <a:t>….</a:t>
            </a:r>
            <a:endParaRPr lang="en-US" sz="2000" dirty="0"/>
          </a:p>
          <a:p>
            <a:pPr marL="0" indent="0">
              <a:spcBef>
                <a:spcPts val="800"/>
              </a:spcBef>
              <a:buNone/>
            </a:pPr>
            <a:r>
              <a:rPr lang="en-US" sz="1400" i="1" dirty="0"/>
              <a:t>2 Samuel 1:</a:t>
            </a:r>
            <a:r>
              <a:rPr lang="en-US" sz="1400" i="1" dirty="0" smtClean="0"/>
              <a:t>18</a:t>
            </a:r>
          </a:p>
          <a:p>
            <a:pPr marL="0" indent="0">
              <a:spcBef>
                <a:spcPts val="2600"/>
              </a:spcBef>
              <a:buNone/>
            </a:pPr>
            <a:r>
              <a:rPr lang="en-US" sz="2000" dirty="0" smtClean="0"/>
              <a:t>Therefore </a:t>
            </a:r>
            <a:r>
              <a:rPr lang="en-US" sz="2000" dirty="0"/>
              <a:t>it is said in the Book of the Wars of the LORD…</a:t>
            </a:r>
            <a:r>
              <a:rPr lang="en-US" sz="2000" dirty="0"/>
              <a:t>.</a:t>
            </a:r>
          </a:p>
          <a:p>
            <a:pPr marL="0" indent="0">
              <a:spcBef>
                <a:spcPts val="800"/>
              </a:spcBef>
              <a:buNone/>
            </a:pPr>
            <a:r>
              <a:rPr lang="en-US" sz="1400" i="1" dirty="0" smtClean="0"/>
              <a:t>Numbers 21:14</a:t>
            </a:r>
            <a:endParaRPr lang="en-US" sz="1400" i="1" dirty="0"/>
          </a:p>
          <a:p>
            <a:pPr marL="0" indent="0">
              <a:spcBef>
                <a:spcPts val="800"/>
              </a:spcBef>
              <a:buNone/>
            </a:pPr>
            <a:endParaRPr lang="en-US" sz="1400" i="1" dirty="0"/>
          </a:p>
        </p:txBody>
      </p:sp>
    </p:spTree>
    <p:extLst>
      <p:ext uri="{BB962C8B-B14F-4D97-AF65-F5344CB8AC3E}">
        <p14:creationId xmlns:p14="http://schemas.microsoft.com/office/powerpoint/2010/main" val="35177271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552902"/>
            <a:ext cx="8593838" cy="4590598"/>
          </a:xfrm>
        </p:spPr>
        <p:txBody>
          <a:bodyPr>
            <a:normAutofit/>
          </a:bodyPr>
          <a:lstStyle/>
          <a:p>
            <a:pPr marL="0" indent="0">
              <a:buNone/>
            </a:pPr>
            <a:r>
              <a:rPr lang="en-US" dirty="0"/>
              <a:t>“I told the brethren that the Book of Mormon was the most correct of any book on earth, and the keystone of our religion, and a man would get nearer to God by abiding by its precepts, than any other book.” </a:t>
            </a:r>
            <a:endParaRPr lang="en-US" dirty="0" smtClean="0"/>
          </a:p>
          <a:p>
            <a:pPr marL="0" indent="0">
              <a:buNone/>
            </a:pPr>
            <a:r>
              <a:rPr lang="en-US" sz="1600" i="1" dirty="0" smtClean="0"/>
              <a:t>Joseph Smith, from History of the Church of Jesus Christ of Latter-day Saints (1973)</a:t>
            </a:r>
            <a:r>
              <a:rPr lang="en-US" sz="2000" i="1" dirty="0" smtClean="0"/>
              <a:t>.</a:t>
            </a:r>
            <a:endParaRPr lang="en-US" sz="2000" i="1" dirty="0"/>
          </a:p>
        </p:txBody>
      </p:sp>
    </p:spTree>
    <p:extLst>
      <p:ext uri="{BB962C8B-B14F-4D97-AF65-F5344CB8AC3E}">
        <p14:creationId xmlns:p14="http://schemas.microsoft.com/office/powerpoint/2010/main" val="2292861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426" y="489758"/>
            <a:ext cx="8142757" cy="4653742"/>
          </a:xfrm>
        </p:spPr>
        <p:txBody>
          <a:bodyPr>
            <a:normAutofit/>
          </a:bodyPr>
          <a:lstStyle/>
          <a:p>
            <a:pPr marL="0" indent="0">
              <a:buNone/>
            </a:pPr>
            <a:r>
              <a:rPr lang="en-US" sz="2000" dirty="0"/>
              <a:t>And that seer will I bless, and they that seek to destroy him shall be confounded; for this promise I give unto you; for I will remember you from generation to generation; and his name shall be called Joseph, and it shall be after the name of his father; and he shall be like unto you; for the thing which the Lord shall bring forth by his hand shall bring my people unto salvation</a:t>
            </a:r>
            <a:r>
              <a:rPr lang="en-US" sz="2000" dirty="0" smtClean="0"/>
              <a:t>.</a:t>
            </a:r>
            <a:endParaRPr lang="en-US" sz="2000" dirty="0"/>
          </a:p>
          <a:p>
            <a:pPr marL="0" indent="0">
              <a:spcBef>
                <a:spcPts val="800"/>
              </a:spcBef>
              <a:buNone/>
            </a:pPr>
            <a:r>
              <a:rPr lang="en-US" sz="1400" i="1" dirty="0" smtClean="0"/>
              <a:t>Genesis 50:33, Joseph Smith Inspired Version of the Bible</a:t>
            </a:r>
            <a:endParaRPr lang="en-US" sz="1400" i="1" dirty="0"/>
          </a:p>
          <a:p>
            <a:pPr marL="0" indent="0">
              <a:spcBef>
                <a:spcPts val="800"/>
              </a:spcBef>
              <a:buNone/>
            </a:pPr>
            <a:endParaRPr lang="en-US" sz="1400" i="1" dirty="0"/>
          </a:p>
        </p:txBody>
      </p:sp>
    </p:spTree>
    <p:extLst>
      <p:ext uri="{BB962C8B-B14F-4D97-AF65-F5344CB8AC3E}">
        <p14:creationId xmlns:p14="http://schemas.microsoft.com/office/powerpoint/2010/main" val="16307605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426" y="489758"/>
            <a:ext cx="8142757" cy="4653742"/>
          </a:xfrm>
        </p:spPr>
        <p:txBody>
          <a:bodyPr>
            <a:normAutofit/>
          </a:bodyPr>
          <a:lstStyle/>
          <a:p>
            <a:pPr marL="0" indent="0">
              <a:buNone/>
            </a:pPr>
            <a:r>
              <a:rPr lang="en-US" sz="2000" dirty="0"/>
              <a:t>For truly, I say to you, until heaven and earth pass away, not an iota, not a dot, will pass from the Law until all is accomplished</a:t>
            </a:r>
            <a:r>
              <a:rPr lang="en-US" sz="2000" dirty="0" smtClean="0"/>
              <a:t>.</a:t>
            </a:r>
          </a:p>
          <a:p>
            <a:pPr marL="0" indent="0">
              <a:buNone/>
            </a:pPr>
            <a:r>
              <a:rPr lang="en-US" sz="1400" i="1" dirty="0" smtClean="0"/>
              <a:t>Matthew 5:18</a:t>
            </a:r>
            <a:endParaRPr lang="en-US" sz="1400" i="1" dirty="0"/>
          </a:p>
          <a:p>
            <a:pPr marL="0" indent="0">
              <a:spcBef>
                <a:spcPts val="800"/>
              </a:spcBef>
              <a:buNone/>
            </a:pPr>
            <a:endParaRPr lang="en-US" sz="1400" i="1" dirty="0"/>
          </a:p>
        </p:txBody>
      </p:sp>
    </p:spTree>
    <p:extLst>
      <p:ext uri="{BB962C8B-B14F-4D97-AF65-F5344CB8AC3E}">
        <p14:creationId xmlns:p14="http://schemas.microsoft.com/office/powerpoint/2010/main" val="3035594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87" y="-118"/>
            <a:ext cx="4681062" cy="5143618"/>
          </a:xfrm>
          <a:prstGeom prst="rect">
            <a:avLst/>
          </a:prstGeom>
        </p:spPr>
      </p:pic>
    </p:spTree>
    <p:extLst>
      <p:ext uri="{BB962C8B-B14F-4D97-AF65-F5344CB8AC3E}">
        <p14:creationId xmlns:p14="http://schemas.microsoft.com/office/powerpoint/2010/main" val="6266021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208785"/>
            <a:ext cx="8593838" cy="4934715"/>
          </a:xfrm>
        </p:spPr>
        <p:txBody>
          <a:bodyPr>
            <a:normAutofit/>
          </a:bodyPr>
          <a:lstStyle/>
          <a:p>
            <a:pPr marL="0" indent="0">
              <a:buNone/>
            </a:pPr>
            <a:r>
              <a:rPr lang="en-US" sz="2000" dirty="0"/>
              <a:t>The Book of Mormon is a volume of holy scripture comparable to the Bible. It is a record of God’s dealings with the ancient inhabitants of the Americas and contains the </a:t>
            </a:r>
            <a:r>
              <a:rPr lang="en-US" sz="2000" dirty="0" err="1"/>
              <a:t>fulness</a:t>
            </a:r>
            <a:r>
              <a:rPr lang="en-US" sz="2000" dirty="0"/>
              <a:t> of the everlasting gospel.</a:t>
            </a:r>
          </a:p>
          <a:p>
            <a:pPr marL="0" indent="0">
              <a:buNone/>
            </a:pPr>
            <a:r>
              <a:rPr lang="en-US" sz="2000" dirty="0" smtClean="0"/>
              <a:t>The </a:t>
            </a:r>
            <a:r>
              <a:rPr lang="en-US" sz="2000" dirty="0"/>
              <a:t>book was written by many ancient prophets by the spirit of prophecy and revelation. Their words, written on gold plates, were quoted and abridged by a prophet-historian named Mormon. The record gives an account of two great civilizations. One came from Jerusalem in 600 B.C., and afterward separated into two nations, known as the </a:t>
            </a:r>
            <a:r>
              <a:rPr lang="en-US" sz="2000" dirty="0" err="1"/>
              <a:t>Nephites</a:t>
            </a:r>
            <a:r>
              <a:rPr lang="en-US" sz="2000" dirty="0"/>
              <a:t> and the </a:t>
            </a:r>
            <a:r>
              <a:rPr lang="en-US" sz="2000" dirty="0" err="1"/>
              <a:t>Lamanites</a:t>
            </a:r>
            <a:r>
              <a:rPr lang="en-US" sz="2000" dirty="0"/>
              <a:t>. The other came much earlier when the Lord confounded the tongues at the Tower of Babel. This group is known as the </a:t>
            </a:r>
            <a:r>
              <a:rPr lang="en-US" sz="2000" dirty="0" err="1"/>
              <a:t>Jaredites</a:t>
            </a:r>
            <a:r>
              <a:rPr lang="en-US" sz="2000" dirty="0"/>
              <a:t>. After thousands of years, all were destroyed except the </a:t>
            </a:r>
            <a:r>
              <a:rPr lang="en-US" sz="2000" dirty="0" err="1"/>
              <a:t>Lamanites</a:t>
            </a:r>
            <a:r>
              <a:rPr lang="en-US" sz="2000" dirty="0"/>
              <a:t>, and they are among the ancestors of the American Indians</a:t>
            </a:r>
            <a:r>
              <a:rPr lang="en-US" sz="2000" dirty="0" smtClean="0"/>
              <a:t>.</a:t>
            </a:r>
          </a:p>
          <a:p>
            <a:pPr marL="0" indent="0">
              <a:buNone/>
            </a:pPr>
            <a:r>
              <a:rPr lang="en-US" sz="1600" i="1" dirty="0" smtClean="0"/>
              <a:t>From the Introduction in The Book of Mormon</a:t>
            </a:r>
            <a:r>
              <a:rPr lang="en-US" sz="2000" i="1" dirty="0" smtClean="0"/>
              <a:t>.</a:t>
            </a:r>
            <a:endParaRPr lang="en-US" sz="2000" i="1" dirty="0"/>
          </a:p>
        </p:txBody>
      </p:sp>
    </p:spTree>
    <p:extLst>
      <p:ext uri="{BB962C8B-B14F-4D97-AF65-F5344CB8AC3E}">
        <p14:creationId xmlns:p14="http://schemas.microsoft.com/office/powerpoint/2010/main" val="3607231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552902"/>
            <a:ext cx="8593838" cy="4590598"/>
          </a:xfrm>
        </p:spPr>
        <p:txBody>
          <a:bodyPr>
            <a:normAutofit/>
          </a:bodyPr>
          <a:lstStyle/>
          <a:p>
            <a:pPr marL="0" indent="0">
              <a:buNone/>
            </a:pPr>
            <a:r>
              <a:rPr lang="en-US" dirty="0"/>
              <a:t>The crowning event recorded in the Book of Mormon is the personal ministry of the Lord Jesus Christ among the </a:t>
            </a:r>
            <a:r>
              <a:rPr lang="en-US" dirty="0" err="1"/>
              <a:t>Nephites</a:t>
            </a:r>
            <a:r>
              <a:rPr lang="en-US" dirty="0"/>
              <a:t> soon after his resurrection. It puts forth the doctrines of the gospel, outlines the plan of salvation, and tells men what they must do to gain peace in this life and eternal salvation in the life to come. </a:t>
            </a:r>
            <a:endParaRPr lang="en-US" dirty="0" smtClean="0"/>
          </a:p>
          <a:p>
            <a:pPr marL="0" indent="0">
              <a:buNone/>
            </a:pPr>
            <a:r>
              <a:rPr lang="en-US" sz="1600" i="1" dirty="0" smtClean="0"/>
              <a:t>From the Introduction in The Book of Mormon</a:t>
            </a:r>
            <a:r>
              <a:rPr lang="en-US" sz="2000" i="1" dirty="0" smtClean="0"/>
              <a:t>.</a:t>
            </a:r>
            <a:endParaRPr lang="en-US" sz="2000" i="1" dirty="0"/>
          </a:p>
        </p:txBody>
      </p:sp>
    </p:spTree>
    <p:extLst>
      <p:ext uri="{BB962C8B-B14F-4D97-AF65-F5344CB8AC3E}">
        <p14:creationId xmlns:p14="http://schemas.microsoft.com/office/powerpoint/2010/main" val="2590381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4852" y="552902"/>
            <a:ext cx="8593838" cy="4590598"/>
          </a:xfrm>
        </p:spPr>
        <p:txBody>
          <a:bodyPr>
            <a:normAutofit/>
          </a:bodyPr>
          <a:lstStyle/>
          <a:p>
            <a:pPr marL="0" indent="0">
              <a:buNone/>
            </a:pPr>
            <a:r>
              <a:rPr lang="en-US" dirty="0"/>
              <a:t>After Mormon completed his writings, he delivered the account to his son </a:t>
            </a:r>
            <a:r>
              <a:rPr lang="en-US" dirty="0" err="1"/>
              <a:t>Moroni</a:t>
            </a:r>
            <a:r>
              <a:rPr lang="en-US" dirty="0"/>
              <a:t>, who added a few words of his own and hid up the plates in the hill </a:t>
            </a:r>
            <a:r>
              <a:rPr lang="en-US" dirty="0" err="1"/>
              <a:t>Cumorah</a:t>
            </a:r>
            <a:r>
              <a:rPr lang="en-US" dirty="0"/>
              <a:t>. On September 21, 1823, the same </a:t>
            </a:r>
            <a:r>
              <a:rPr lang="en-US" dirty="0" err="1"/>
              <a:t>Moroni</a:t>
            </a:r>
            <a:r>
              <a:rPr lang="en-US" dirty="0"/>
              <a:t>, then a glorified, resurrected being, appeared to the Prophet Joseph Smith and instructed him relative to the ancient record and its destined translation into the English language. </a:t>
            </a:r>
            <a:endParaRPr lang="en-US" dirty="0" smtClean="0"/>
          </a:p>
          <a:p>
            <a:pPr marL="0" indent="0">
              <a:buNone/>
            </a:pPr>
            <a:r>
              <a:rPr lang="en-US" sz="1600" i="1" dirty="0" smtClean="0"/>
              <a:t>From the Introduction in The Book of Mormon.</a:t>
            </a:r>
            <a:endParaRPr lang="en-US" sz="2000" i="1" dirty="0"/>
          </a:p>
        </p:txBody>
      </p:sp>
    </p:spTree>
    <p:extLst>
      <p:ext uri="{BB962C8B-B14F-4D97-AF65-F5344CB8AC3E}">
        <p14:creationId xmlns:p14="http://schemas.microsoft.com/office/powerpoint/2010/main" val="2890012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7041" y="172783"/>
            <a:ext cx="8567743" cy="4630553"/>
          </a:xfrm>
        </p:spPr>
        <p:txBody>
          <a:bodyPr>
            <a:normAutofit fontScale="92500" lnSpcReduction="20000"/>
          </a:bodyPr>
          <a:lstStyle/>
          <a:p>
            <a:pPr marL="0" indent="0">
              <a:spcBef>
                <a:spcPts val="800"/>
              </a:spcBef>
              <a:buNone/>
            </a:pPr>
            <a:r>
              <a:rPr lang="en-US" b="1" dirty="0"/>
              <a:t>Deuteronomy 4:2</a:t>
            </a:r>
          </a:p>
          <a:p>
            <a:pPr marL="0" indent="0">
              <a:spcBef>
                <a:spcPts val="800"/>
              </a:spcBef>
              <a:buNone/>
            </a:pPr>
            <a:r>
              <a:rPr lang="en-US" dirty="0"/>
              <a:t>You shall not add to the word that I command you, nor take from it, that you may keep the commandments of the LORD your God that I command you. </a:t>
            </a:r>
            <a:endParaRPr lang="en-US" dirty="0" smtClean="0"/>
          </a:p>
          <a:p>
            <a:pPr marL="0" indent="0">
              <a:spcBef>
                <a:spcPts val="800"/>
              </a:spcBef>
              <a:buNone/>
            </a:pPr>
            <a:endParaRPr lang="en-US" dirty="0"/>
          </a:p>
          <a:p>
            <a:pPr marL="0" indent="0">
              <a:spcBef>
                <a:spcPts val="800"/>
              </a:spcBef>
              <a:buNone/>
            </a:pPr>
            <a:r>
              <a:rPr lang="en-US" b="1" dirty="0"/>
              <a:t>Deuteronomy </a:t>
            </a:r>
            <a:r>
              <a:rPr lang="en-US" b="1" dirty="0" smtClean="0"/>
              <a:t>12:32</a:t>
            </a:r>
            <a:endParaRPr lang="en-US" b="1" dirty="0"/>
          </a:p>
          <a:p>
            <a:pPr marL="0" indent="0">
              <a:spcBef>
                <a:spcPts val="800"/>
              </a:spcBef>
              <a:buNone/>
            </a:pPr>
            <a:r>
              <a:rPr lang="en-US" dirty="0" smtClean="0"/>
              <a:t>Everything </a:t>
            </a:r>
            <a:r>
              <a:rPr lang="en-US" dirty="0"/>
              <a:t>that I command you, you shall be careful to do. You shall not add to it or take from it</a:t>
            </a:r>
            <a:r>
              <a:rPr lang="en-US" dirty="0" smtClean="0"/>
              <a:t>.</a:t>
            </a:r>
          </a:p>
          <a:p>
            <a:pPr marL="0" indent="0">
              <a:spcBef>
                <a:spcPts val="800"/>
              </a:spcBef>
              <a:buNone/>
            </a:pPr>
            <a:endParaRPr lang="en-US" dirty="0" smtClean="0"/>
          </a:p>
          <a:p>
            <a:pPr marL="0" indent="0">
              <a:spcBef>
                <a:spcPts val="800"/>
              </a:spcBef>
              <a:buNone/>
            </a:pPr>
            <a:r>
              <a:rPr lang="en-US" b="1" dirty="0"/>
              <a:t>Deuteronomy 18:20</a:t>
            </a:r>
          </a:p>
          <a:p>
            <a:pPr marL="0" indent="0">
              <a:spcBef>
                <a:spcPts val="800"/>
              </a:spcBef>
              <a:buNone/>
            </a:pPr>
            <a:r>
              <a:rPr lang="en-US" dirty="0"/>
              <a:t>But the prophet who presumes to speak a word in my name that I have not commanded him to speak, or who speaks in the name of other gods, that same prophet shall die</a:t>
            </a:r>
            <a:r>
              <a:rPr lang="en-US" dirty="0" smtClean="0"/>
              <a:t>.</a:t>
            </a:r>
            <a:endParaRPr lang="en-US" dirty="0"/>
          </a:p>
          <a:p>
            <a:pPr marL="0" indent="0">
              <a:spcBef>
                <a:spcPts val="800"/>
              </a:spcBef>
              <a:buNone/>
            </a:pPr>
            <a:endParaRPr lang="en-US" dirty="0"/>
          </a:p>
        </p:txBody>
      </p:sp>
    </p:spTree>
    <p:extLst>
      <p:ext uri="{BB962C8B-B14F-4D97-AF65-F5344CB8AC3E}">
        <p14:creationId xmlns:p14="http://schemas.microsoft.com/office/powerpoint/2010/main" val="15746416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7338" y="469766"/>
            <a:ext cx="8569325" cy="4445375"/>
          </a:xfrm>
        </p:spPr>
        <p:txBody>
          <a:bodyPr>
            <a:normAutofit/>
          </a:bodyPr>
          <a:lstStyle/>
          <a:p>
            <a:pPr marL="0" indent="0">
              <a:spcBef>
                <a:spcPts val="800"/>
              </a:spcBef>
              <a:buNone/>
            </a:pPr>
            <a:r>
              <a:rPr lang="en-US" b="1" dirty="0" smtClean="0"/>
              <a:t>Revelation 22:18</a:t>
            </a:r>
            <a:endParaRPr lang="en-US" b="1" dirty="0"/>
          </a:p>
          <a:p>
            <a:pPr marL="0" indent="0">
              <a:spcBef>
                <a:spcPts val="800"/>
              </a:spcBef>
              <a:buNone/>
            </a:pPr>
            <a:r>
              <a:rPr lang="en-US" dirty="0"/>
              <a:t>I warn everyone who hears the words of the prophecy of this book: if anyone adds to them, God will add to him the plagues described in this book</a:t>
            </a:r>
            <a:endParaRPr lang="en-US" sz="1600" dirty="0" smtClean="0"/>
          </a:p>
        </p:txBody>
      </p:sp>
    </p:spTree>
    <p:extLst>
      <p:ext uri="{BB962C8B-B14F-4D97-AF65-F5344CB8AC3E}">
        <p14:creationId xmlns:p14="http://schemas.microsoft.com/office/powerpoint/2010/main" val="599142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352" y="210593"/>
            <a:ext cx="8847012" cy="4480435"/>
          </a:xfrm>
        </p:spPr>
        <p:txBody>
          <a:bodyPr>
            <a:normAutofit fontScale="92500"/>
          </a:bodyPr>
          <a:lstStyle/>
          <a:p>
            <a:pPr marL="0" indent="0">
              <a:buNone/>
            </a:pPr>
            <a:r>
              <a:rPr lang="en-US" sz="2100" b="1" dirty="0"/>
              <a:t>Isaiah 29:1-4 </a:t>
            </a:r>
            <a:endParaRPr lang="en-US" sz="2100" dirty="0"/>
          </a:p>
          <a:p>
            <a:pPr marL="0" indent="0">
              <a:buNone/>
            </a:pPr>
            <a:r>
              <a:rPr lang="en-US" sz="2100" baseline="30000" dirty="0"/>
              <a:t>1</a:t>
            </a:r>
            <a:r>
              <a:rPr lang="en-US" sz="2100" dirty="0"/>
              <a:t> Ah, Ariel, Ariel, the city where David encamped! </a:t>
            </a:r>
            <a:br>
              <a:rPr lang="en-US" sz="2100" dirty="0"/>
            </a:br>
            <a:r>
              <a:rPr lang="en-US" sz="2100" dirty="0"/>
              <a:t> </a:t>
            </a:r>
            <a:r>
              <a:rPr lang="en-US" sz="2100" dirty="0" smtClean="0"/>
              <a:t>  Add </a:t>
            </a:r>
            <a:r>
              <a:rPr lang="en-US" sz="2100" dirty="0"/>
              <a:t>year to year; let the feasts run their round. </a:t>
            </a:r>
            <a:br>
              <a:rPr lang="en-US" sz="2100" dirty="0"/>
            </a:br>
            <a:r>
              <a:rPr lang="en-US" sz="2100" baseline="30000" dirty="0"/>
              <a:t>2</a:t>
            </a:r>
            <a:r>
              <a:rPr lang="en-US" sz="2100" dirty="0"/>
              <a:t> Yet I will distress Ariel, and there shall be moaning and lamentation, </a:t>
            </a:r>
            <a:br>
              <a:rPr lang="en-US" sz="2100" dirty="0"/>
            </a:br>
            <a:r>
              <a:rPr lang="en-US" sz="2100" dirty="0"/>
              <a:t>   and she shall be to me like an Ariel.</a:t>
            </a:r>
            <a:r>
              <a:rPr lang="en-US" sz="2100" baseline="30000" dirty="0"/>
              <a:t>[a]</a:t>
            </a:r>
            <a:r>
              <a:rPr lang="en-US" sz="2100" dirty="0"/>
              <a:t> </a:t>
            </a:r>
            <a:br>
              <a:rPr lang="en-US" sz="2100" dirty="0"/>
            </a:br>
            <a:r>
              <a:rPr lang="en-US" sz="2100" baseline="30000" dirty="0"/>
              <a:t>3</a:t>
            </a:r>
            <a:r>
              <a:rPr lang="en-US" sz="2100" dirty="0"/>
              <a:t> And I will encamp against you all around, and will besiege you with towers </a:t>
            </a:r>
            <a:br>
              <a:rPr lang="en-US" sz="2100" dirty="0"/>
            </a:br>
            <a:r>
              <a:rPr lang="en-US" sz="2100" dirty="0"/>
              <a:t>   and I will raise </a:t>
            </a:r>
            <a:r>
              <a:rPr lang="en-US" sz="2100" dirty="0" err="1"/>
              <a:t>siegeworks</a:t>
            </a:r>
            <a:r>
              <a:rPr lang="en-US" sz="2100" dirty="0"/>
              <a:t> against you. </a:t>
            </a:r>
            <a:br>
              <a:rPr lang="en-US" sz="2100" dirty="0"/>
            </a:br>
            <a:r>
              <a:rPr lang="en-US" sz="2100" baseline="30000" dirty="0"/>
              <a:t>4</a:t>
            </a:r>
            <a:r>
              <a:rPr lang="en-US" sz="2100" dirty="0"/>
              <a:t> And you will be brought low; from the earth you shall speak, </a:t>
            </a:r>
            <a:br>
              <a:rPr lang="en-US" sz="2100" dirty="0"/>
            </a:br>
            <a:r>
              <a:rPr lang="en-US" sz="2100" dirty="0"/>
              <a:t>   and from the dust your speech will be bowed down; </a:t>
            </a:r>
            <a:br>
              <a:rPr lang="en-US" sz="2100" dirty="0"/>
            </a:br>
            <a:r>
              <a:rPr lang="en-US" sz="2100" dirty="0" smtClean="0"/>
              <a:t>   your </a:t>
            </a:r>
            <a:r>
              <a:rPr lang="en-US" sz="2100" dirty="0"/>
              <a:t>voice shall come from the ground like the voice of a ghost, </a:t>
            </a:r>
            <a:br>
              <a:rPr lang="en-US" sz="2100" dirty="0"/>
            </a:br>
            <a:r>
              <a:rPr lang="en-US" sz="2100" dirty="0"/>
              <a:t>   and from the dust your speech shall whisper.</a:t>
            </a:r>
          </a:p>
          <a:p>
            <a:pPr marL="0" indent="0">
              <a:buNone/>
            </a:pPr>
            <a:r>
              <a:rPr lang="en-US" sz="1600" i="1" dirty="0" smtClean="0"/>
              <a:t>Footnotes:</a:t>
            </a:r>
            <a:endParaRPr lang="en-US" sz="1600" dirty="0"/>
          </a:p>
          <a:p>
            <a:pPr marL="0" indent="0">
              <a:spcBef>
                <a:spcPts val="800"/>
              </a:spcBef>
              <a:buNone/>
            </a:pPr>
            <a:r>
              <a:rPr lang="en-US" sz="1600" i="1" dirty="0" smtClean="0"/>
              <a:t>    a. Ariel</a:t>
            </a:r>
            <a:r>
              <a:rPr lang="en-US" sz="1600" dirty="0" smtClean="0"/>
              <a:t> </a:t>
            </a:r>
            <a:r>
              <a:rPr lang="en-US" sz="1600" dirty="0"/>
              <a:t>could mean </a:t>
            </a:r>
            <a:r>
              <a:rPr lang="en-US" sz="1600" i="1" dirty="0"/>
              <a:t>lion of God</a:t>
            </a:r>
            <a:r>
              <a:rPr lang="en-US" sz="1600" dirty="0"/>
              <a:t>, or </a:t>
            </a:r>
            <a:r>
              <a:rPr lang="en-US" sz="1600" i="1" dirty="0"/>
              <a:t>hero</a:t>
            </a:r>
            <a:r>
              <a:rPr lang="en-US" sz="1600" dirty="0"/>
              <a:t> (2 Samuel 23:20), or </a:t>
            </a:r>
            <a:r>
              <a:rPr lang="en-US" sz="1600" b="1" dirty="0"/>
              <a:t>altar hearth </a:t>
            </a:r>
            <a:r>
              <a:rPr lang="en-US" sz="1600" dirty="0"/>
              <a:t>(Ezekiel </a:t>
            </a:r>
            <a:r>
              <a:rPr lang="en-US" sz="1600" dirty="0" smtClean="0"/>
              <a:t>43</a:t>
            </a:r>
            <a:r>
              <a:rPr lang="en-US" sz="1600" dirty="0"/>
              <a:t>:15–16)</a:t>
            </a:r>
          </a:p>
        </p:txBody>
      </p:sp>
    </p:spTree>
    <p:extLst>
      <p:ext uri="{BB962C8B-B14F-4D97-AF65-F5344CB8AC3E}">
        <p14:creationId xmlns:p14="http://schemas.microsoft.com/office/powerpoint/2010/main" val="41305683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2450</TotalTime>
  <Words>2967</Words>
  <Application>Microsoft Macintosh PowerPoint</Application>
  <PresentationFormat>On-screen Show (16:9)</PresentationFormat>
  <Paragraphs>100</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Breeze</vt:lpstr>
      <vt:lpstr>PowerPoint Presentation</vt:lpstr>
      <vt:lpstr>Full-scale model of the Golden Plates based on Joseph Smith's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JJR Enterprises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Madren</dc:creator>
  <cp:lastModifiedBy>Jay Madren</cp:lastModifiedBy>
  <cp:revision>51</cp:revision>
  <dcterms:created xsi:type="dcterms:W3CDTF">2011-12-11T13:48:35Z</dcterms:created>
  <dcterms:modified xsi:type="dcterms:W3CDTF">2012-02-05T14:17:05Z</dcterms:modified>
</cp:coreProperties>
</file>